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2"/>
  </p:notesMasterIdLst>
  <p:sldIdLst>
    <p:sldId id="313" r:id="rId3"/>
    <p:sldId id="364" r:id="rId4"/>
    <p:sldId id="431" r:id="rId5"/>
    <p:sldId id="433" r:id="rId6"/>
    <p:sldId id="432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9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60" r:id="rId33"/>
    <p:sldId id="461" r:id="rId34"/>
    <p:sldId id="463" r:id="rId35"/>
    <p:sldId id="464" r:id="rId36"/>
    <p:sldId id="465" r:id="rId37"/>
    <p:sldId id="466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478" r:id="rId50"/>
    <p:sldId id="552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3AB1-F387-4C93-87D4-C7B16ADEDE55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78D51-A29B-43E0-92CD-8D743985E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9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033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553B9-191A-A779-0BD6-94AACEC74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DC804C-38A0-B2D1-9F94-D4E30DA39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4124D-7040-9CA9-A009-8E079A0C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15DC4-8180-879E-B8C3-76E6A599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FE2E5-0490-B6FD-762D-EB4CECE5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8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759A4-A4A2-D33C-CAFF-A96A1903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3371EB-39F7-8399-969F-56526782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A8A27-DAB2-DE5F-F7F4-E5EC6013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413BC-2D49-B652-41F4-ADB7D978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5F6D9-E37F-41F5-47ED-E4B681AF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5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10C5B2-7AE9-D5C8-54E8-14A845DC4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8AAC42-F8E5-B8E8-389B-38B993631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D831B-81A5-82E3-40C6-E38B1398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A7175-4FA8-D91D-5B81-407499BF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5085F-AE71-3A92-5FC1-0699AD88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0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304800" y="931818"/>
            <a:ext cx="115824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Arial" pitchFamily="34" charset="0"/>
              <a:buChar char="•"/>
              <a:tabLst/>
              <a:defRPr sz="2000">
                <a:latin typeface="나눔고딕" pitchFamily="50" charset="-127"/>
                <a:ea typeface="나눔고딕" pitchFamily="50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 typeface="HY견고딕" pitchFamily="18" charset="-127"/>
              <a:buChar char="-"/>
              <a:tabLst/>
              <a:defRPr sz="1600">
                <a:latin typeface="나눔고딕" pitchFamily="50" charset="-127"/>
                <a:ea typeface="나눔고딕" pitchFamily="50" charset="-127"/>
              </a:defRPr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5334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06979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-4016" y="-2089"/>
            <a:ext cx="12196016" cy="6856833"/>
            <a:chOff x="-3012" y="-2089"/>
            <a:chExt cx="9147012" cy="6856833"/>
          </a:xfrm>
        </p:grpSpPr>
        <p:grpSp>
          <p:nvGrpSpPr>
            <p:cNvPr id="42" name="그룹 41"/>
            <p:cNvGrpSpPr/>
            <p:nvPr userDrawn="1"/>
          </p:nvGrpSpPr>
          <p:grpSpPr>
            <a:xfrm>
              <a:off x="-3012" y="-2089"/>
              <a:ext cx="9147012" cy="6856833"/>
              <a:chOff x="-3012" y="-2089"/>
              <a:chExt cx="9147012" cy="6856833"/>
            </a:xfrm>
          </p:grpSpPr>
          <p:grpSp>
            <p:nvGrpSpPr>
              <p:cNvPr id="39" name="그룹 38"/>
              <p:cNvGrpSpPr/>
              <p:nvPr userDrawn="1"/>
            </p:nvGrpSpPr>
            <p:grpSpPr>
              <a:xfrm>
                <a:off x="5832140" y="3275"/>
                <a:ext cx="3311860" cy="6851469"/>
                <a:chOff x="0" y="5660"/>
                <a:chExt cx="3311860" cy="6851469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4737" y="1501534"/>
                  <a:ext cx="3300890" cy="5355595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/>
              <p:cNvGrpSpPr/>
              <p:nvPr userDrawn="1"/>
            </p:nvGrpSpPr>
            <p:grpSpPr>
              <a:xfrm>
                <a:off x="-3012" y="-2089"/>
                <a:ext cx="3314872" cy="6851469"/>
                <a:chOff x="-3012" y="5660"/>
                <a:chExt cx="3314872" cy="6851469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-3012" y="1501534"/>
                  <a:ext cx="3300890" cy="5355595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타원 28"/>
            <p:cNvSpPr/>
            <p:nvPr userDrawn="1"/>
          </p:nvSpPr>
          <p:spPr>
            <a:xfrm>
              <a:off x="6590804" y="3873902"/>
              <a:ext cx="2385265" cy="2835315"/>
            </a:xfrm>
            <a:prstGeom prst="ellipse">
              <a:avLst/>
            </a:prstGeom>
            <a:solidFill>
              <a:srgbClr val="FEF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53" y="4104075"/>
            <a:ext cx="2160000" cy="24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61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64648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83685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7" y="6525345"/>
            <a:ext cx="11675533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47017" y="3048001"/>
            <a:ext cx="48768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358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4013339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백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82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6E4FE-F7AA-6882-BA70-88EBC11B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23DDE-5312-AA75-3FF9-573F35967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83E85-D32A-A4EE-4C71-B0A27D69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CF165-27C2-1F7A-D8C5-08D59956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E695B-C690-23C4-F762-F66457B8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7AE24-CEE9-F687-A34B-C769E6B1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7263C-B69A-54A8-66A9-BDCBD0073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6401B-32AD-06CF-210D-57A74F13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E3450-5D77-62D7-2CBA-D9FE1C2B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71A1F-29E5-CEBD-047B-D6E2ECBC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82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AC28B-1A23-5ABA-396C-DCF23DBC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A417A-877A-DB0F-FE1E-2E67D9EC9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9EA718-B7B9-3E1C-0DEB-5E7CEDE53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AF7B02-25BF-C149-722C-1D28E2C6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54B70B-8394-AE77-894B-48403D9E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9250F9-CEEF-2F6A-8047-DF7648EB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4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4A138-C4A2-7487-927E-96C50407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48C30-D0E5-06ED-0877-1B420BE0B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B6FFD1-B2AF-D221-BCE9-AFB4F3E0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9FD6FF-3D4B-C16E-F797-3A12FA8C1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9D020C-A3C8-F07A-373D-42707E4F6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94CA6B-916A-86A9-B154-E67A1019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C2A51-8370-691C-3395-7FD6778E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BA7698-63FE-035E-2486-451D8C43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0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10D59-3EBE-90F1-2CB0-701EB03F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6AE56B-6CFC-432B-D88B-1D946699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DC4193-508D-3DAF-4665-60B3C2A9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56856-8E21-75D9-EC23-CF2BAA0B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5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EDB15A-12F9-7EA4-5870-AE94696A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D202A-58A7-2D3A-A135-A1AF4DF0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A0F04-7CC6-DA19-72A7-4F9B6F14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3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6EA24-CF98-A42B-F55E-BBB107B3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A63CF-54EA-386D-CCCD-A5BEA4DF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BBC27A-BA70-4C41-2CBC-32F139202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6AA1A-9776-E0B6-89ED-59D0156A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A5B16A-CBE1-65BF-1A20-DEE2D4D0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25106B-ECA4-872A-60C8-0349F087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6456-262A-00FD-31B9-19E323A7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DBDE0A-46FB-9A8F-7FFA-4F27BE3FC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68936-E4ED-7752-3A00-EB5C909E7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79294F-3433-B4A1-18FB-B81FDD93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8B00B-34CA-34BE-8238-C8BCD25F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E0A0F0-B245-B6C5-217F-3D2EAB41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69D431-A376-0354-B4EE-CA6A0FAA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709E53-03FA-2FF9-BAE9-FDEFA02A8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BC20A-B04F-2E31-85AE-DCA083688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9291-2054-494A-AE91-928CA7A9AF5F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83023-A800-15BC-3517-BA5E22D7A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BD5C1-A8BB-E3A7-095F-1A331E242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893D-E89A-478E-AAF9-B6DCF43C3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9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0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2025-05-04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56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gifs/dog-running-away-golden-retriever-7011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sisosw/22140828003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AD39-A56B-9F7D-B5C9-AD257366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36912"/>
            <a:ext cx="8229600" cy="990600"/>
          </a:xfrm>
        </p:spPr>
        <p:txBody>
          <a:bodyPr>
            <a:noAutofit/>
          </a:bodyPr>
          <a:lstStyle/>
          <a:p>
            <a:pPr algn="r"/>
            <a:r>
              <a:rPr lang="en-US" altLang="ko-KR" sz="3600" dirty="0"/>
              <a:t>PYTHON PROGRAMMING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Window Programming</a:t>
            </a:r>
            <a:endParaRPr lang="ko-KR" altLang="en-US" sz="3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06F6075-6CAC-0E3A-FDEC-74D2378C862A}"/>
              </a:ext>
            </a:extLst>
          </p:cNvPr>
          <p:cNvSpPr txBox="1">
            <a:spLocks/>
          </p:cNvSpPr>
          <p:nvPr/>
        </p:nvSpPr>
        <p:spPr>
          <a:xfrm>
            <a:off x="2133600" y="5174704"/>
            <a:ext cx="8229600" cy="990600"/>
          </a:xfrm>
          <a:prstGeom prst="rect">
            <a:avLst/>
          </a:prstGeom>
        </p:spPr>
        <p:txBody>
          <a:bodyPr vert="horz" anchor="b" anchorCtr="0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/>
              <a:t>정대식 교수</a:t>
            </a:r>
          </a:p>
        </p:txBody>
      </p:sp>
    </p:spTree>
    <p:extLst>
      <p:ext uri="{BB962C8B-B14F-4D97-AF65-F5344CB8AC3E}">
        <p14:creationId xmlns:p14="http://schemas.microsoft.com/office/powerpoint/2010/main" val="127193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이미지 버튼을 누르면 간단한 </a:t>
            </a:r>
            <a:r>
              <a:rPr lang="ko-KR" altLang="en-US" dirty="0" err="1"/>
              <a:t>메시지창이</a:t>
            </a:r>
            <a:r>
              <a:rPr lang="ko-KR" altLang="en-US" dirty="0"/>
              <a:t> 나오는 코드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6" y="1175207"/>
            <a:ext cx="7380820" cy="435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21" y="4550990"/>
            <a:ext cx="3612759" cy="207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115780" y="3045513"/>
            <a:ext cx="60306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messagebox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사용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정의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이 함수는</a:t>
            </a:r>
            <a:r>
              <a:rPr lang="en-US" altLang="ko-KR" sz="1400" dirty="0" err="1">
                <a:solidFill>
                  <a:srgbClr val="FF0000"/>
                </a:solidFill>
              </a:rPr>
              <a:t>messagebox.showinfo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제목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내용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형식으로 화면에 메시지 상자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11~12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이미지 준비하고 버튼에 글자 대신 이미지 표현</a:t>
            </a:r>
          </a:p>
        </p:txBody>
      </p:sp>
    </p:spTree>
    <p:extLst>
      <p:ext uri="{BB962C8B-B14F-4D97-AF65-F5344CB8AC3E}">
        <p14:creationId xmlns:p14="http://schemas.microsoft.com/office/powerpoint/2010/main" val="51525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체크버튼</a:t>
            </a:r>
          </a:p>
          <a:p>
            <a:pPr lvl="1"/>
            <a:r>
              <a:rPr lang="ko-KR" altLang="en-US" dirty="0"/>
              <a:t>체크버튼</a:t>
            </a:r>
            <a:r>
              <a:rPr lang="en-US" altLang="ko-KR" dirty="0"/>
              <a:t>(</a:t>
            </a:r>
            <a:r>
              <a:rPr lang="en-US" altLang="ko-KR" dirty="0" err="1"/>
              <a:t>Checkbutton</a:t>
            </a:r>
            <a:r>
              <a:rPr lang="en-US" altLang="ko-KR" dirty="0"/>
              <a:t>) : </a:t>
            </a:r>
            <a:r>
              <a:rPr lang="ko-KR" altLang="en-US" dirty="0"/>
              <a:t>켜고 끄는 데 사용하는 </a:t>
            </a:r>
            <a:r>
              <a:rPr lang="ko-KR" altLang="en-US" dirty="0" err="1"/>
              <a:t>위젯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체크버튼을 켜거나 끄면 </a:t>
            </a:r>
            <a:r>
              <a:rPr lang="ko-KR" altLang="en-US" dirty="0" err="1"/>
              <a:t>메시지창이</a:t>
            </a:r>
            <a:r>
              <a:rPr lang="ko-KR" altLang="en-US" dirty="0"/>
              <a:t> 열리게 하는 코드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943836"/>
            <a:ext cx="7065785" cy="466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055" y="1962041"/>
            <a:ext cx="3600400" cy="157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520826" y="3248980"/>
            <a:ext cx="36454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en-US" altLang="ko-KR" sz="1400" dirty="0" err="1">
                <a:solidFill>
                  <a:srgbClr val="FF0000"/>
                </a:solidFill>
              </a:rPr>
              <a:t>chk.get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ko-KR" altLang="en-US" sz="1400" dirty="0">
                <a:solidFill>
                  <a:srgbClr val="FF0000"/>
                </a:solidFill>
              </a:rPr>
              <a:t>체크버튼에 설정된 값을 가져와서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ko-KR" altLang="en-US" sz="1400" dirty="0">
                <a:solidFill>
                  <a:srgbClr val="FF0000"/>
                </a:solidFill>
              </a:rPr>
              <a:t>메시지 출력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64533" y="4914165"/>
            <a:ext cx="49331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chk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변수를 준비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IntVar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Checkbutton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의 옵션 중 </a:t>
            </a:r>
            <a:r>
              <a:rPr lang="en-US" altLang="ko-KR" sz="1400" dirty="0">
                <a:solidFill>
                  <a:srgbClr val="FF0000"/>
                </a:solidFill>
              </a:rPr>
              <a:t>variable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chk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사용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84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라디오버튼</a:t>
            </a:r>
          </a:p>
          <a:p>
            <a:pPr lvl="1"/>
            <a:r>
              <a:rPr lang="ko-KR" altLang="en-US" dirty="0"/>
              <a:t>라디오버튼</a:t>
            </a:r>
            <a:r>
              <a:rPr lang="en-US" altLang="ko-KR" dirty="0"/>
              <a:t>(</a:t>
            </a:r>
            <a:r>
              <a:rPr lang="en-US" altLang="ko-KR" dirty="0" err="1"/>
              <a:t>Radiobutton</a:t>
            </a:r>
            <a:r>
              <a:rPr lang="en-US" altLang="ko-KR" dirty="0"/>
              <a:t>) : </a:t>
            </a:r>
            <a:r>
              <a:rPr lang="ko-KR" altLang="en-US" dirty="0"/>
              <a:t>여러 개 중에서 하나를 선택하는 데 사용하는 </a:t>
            </a:r>
            <a:r>
              <a:rPr lang="ko-KR" altLang="en-US" dirty="0" err="1"/>
              <a:t>위젯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1583796"/>
            <a:ext cx="7785865" cy="487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330916" y="2258871"/>
            <a:ext cx="4455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en-US" altLang="ko-KR" sz="1400" dirty="0" err="1">
                <a:solidFill>
                  <a:srgbClr val="FF0000"/>
                </a:solidFill>
              </a:rPr>
              <a:t>var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변수값으로</a:t>
            </a:r>
            <a:r>
              <a:rPr lang="ko-KR" altLang="en-US" sz="1400" dirty="0">
                <a:solidFill>
                  <a:srgbClr val="FF0000"/>
                </a:solidFill>
              </a:rPr>
              <a:t> 맨 아래쪽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</a:t>
            </a:r>
            <a:r>
              <a:rPr lang="ko-KR" altLang="en-US" sz="1400" dirty="0">
                <a:solidFill>
                  <a:srgbClr val="FF0000"/>
                </a:solidFill>
              </a:rPr>
              <a:t> 레이블의 텍스트를 변경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정수형 변수 </a:t>
            </a:r>
            <a:r>
              <a:rPr lang="en-US" altLang="ko-KR" sz="1400" dirty="0" err="1">
                <a:solidFill>
                  <a:srgbClr val="FF0000"/>
                </a:solidFill>
              </a:rPr>
              <a:t>var</a:t>
            </a:r>
            <a:r>
              <a:rPr lang="ko-KR" altLang="en-US" sz="1400" dirty="0">
                <a:solidFill>
                  <a:srgbClr val="FF0000"/>
                </a:solidFill>
              </a:rPr>
              <a:t>를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15~17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라디오버튼을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준비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9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8" lvl="1" indent="0">
              <a:buNone/>
            </a:pP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5" y="863715"/>
            <a:ext cx="849630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701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수평 정렬</a:t>
            </a:r>
            <a:endParaRPr lang="en-US" altLang="ko-KR" dirty="0"/>
          </a:p>
          <a:p>
            <a:pPr lvl="1"/>
            <a:r>
              <a:rPr lang="ko-KR" altLang="en-US" dirty="0"/>
              <a:t>수평으로 정렬하는 방법 </a:t>
            </a:r>
            <a:r>
              <a:rPr lang="en-US" altLang="ko-KR" dirty="0"/>
              <a:t>: pack() </a:t>
            </a:r>
            <a:r>
              <a:rPr lang="ko-KR" altLang="en-US" dirty="0"/>
              <a:t>함수의 옵션 중 </a:t>
            </a:r>
            <a:r>
              <a:rPr lang="en-US" altLang="ko-KR" dirty="0"/>
              <a:t>side=LEFT, RIGHT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1538790"/>
            <a:ext cx="8280920" cy="461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015880" y="386188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8~10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side=LEFT </a:t>
            </a:r>
            <a:r>
              <a:rPr lang="ko-KR" altLang="en-US" sz="1400" dirty="0">
                <a:solidFill>
                  <a:srgbClr val="FF0000"/>
                </a:solidFill>
              </a:rPr>
              <a:t>옵션은 왼쪽부터 채우라는 의미</a:t>
            </a:r>
          </a:p>
        </p:txBody>
      </p:sp>
    </p:spTree>
    <p:extLst>
      <p:ext uri="{BB962C8B-B14F-4D97-AF65-F5344CB8AC3E}">
        <p14:creationId xmlns:p14="http://schemas.microsoft.com/office/powerpoint/2010/main" val="371847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리스트와 </a:t>
            </a:r>
            <a:r>
              <a:rPr lang="en-US" altLang="ko-KR" dirty="0"/>
              <a:t>for </a:t>
            </a:r>
            <a:r>
              <a:rPr lang="ko-KR" altLang="en-US" dirty="0"/>
              <a:t>문 활용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1268760"/>
            <a:ext cx="8235915" cy="449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209086" y="243889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비어 있는 리스트를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3</a:t>
            </a:r>
            <a:r>
              <a:rPr lang="ko-KR" altLang="en-US" sz="1400" dirty="0">
                <a:solidFill>
                  <a:srgbClr val="FF0000"/>
                </a:solidFill>
              </a:rPr>
              <a:t>회 반복하면서 버튼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준비한 버튼 리스트를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42467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수직 정렬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 수직으로 정렬하는 방법 </a:t>
            </a:r>
            <a:r>
              <a:rPr lang="en-US" altLang="ko-KR" dirty="0"/>
              <a:t>: side=TOP, BOTTOM</a:t>
            </a:r>
          </a:p>
          <a:p>
            <a:pPr lvl="2"/>
            <a:r>
              <a:rPr lang="en-US" altLang="ko-KR" dirty="0"/>
              <a:t>Code10-10.py 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227" y="1898831"/>
            <a:ext cx="7831219" cy="114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62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폭 조정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윈도창</a:t>
            </a:r>
            <a:r>
              <a:rPr lang="ko-KR" altLang="en-US" dirty="0"/>
              <a:t> 폭에 맞추는 방법 </a:t>
            </a:r>
            <a:r>
              <a:rPr lang="en-US" altLang="ko-KR" dirty="0"/>
              <a:t>: fill=X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6" y="1943835"/>
            <a:ext cx="6435715" cy="170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756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사이의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사이에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endParaRPr lang="en-US" altLang="ko-KR" dirty="0"/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1898830"/>
            <a:ext cx="643255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03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내부의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내부에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ipadx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ipady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898830"/>
            <a:ext cx="7490250" cy="211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73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사진 앨범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51" y="1313766"/>
            <a:ext cx="66579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내부의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내부에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ipadx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ipady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34987" lvl="2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위젯</a:t>
            </a:r>
            <a:r>
              <a:rPr lang="ko-KR" altLang="en-US" dirty="0"/>
              <a:t> 내부와 외부에 모두 여백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1" y="1898830"/>
            <a:ext cx="6885765" cy="194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4374106"/>
            <a:ext cx="6885765" cy="204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637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고정 위치에 배치</a:t>
            </a:r>
          </a:p>
          <a:p>
            <a:pPr lvl="1"/>
            <a:r>
              <a:rPr lang="ko-KR" altLang="en-US" dirty="0" err="1"/>
              <a:t>위젯을</a:t>
            </a:r>
            <a:r>
              <a:rPr lang="ko-KR" altLang="en-US" dirty="0"/>
              <a:t> 고정 위치에 배치하려면 </a:t>
            </a:r>
            <a:r>
              <a:rPr lang="en-US" altLang="ko-KR" dirty="0"/>
              <a:t>pack() </a:t>
            </a:r>
            <a:r>
              <a:rPr lang="ko-KR" altLang="en-US" dirty="0"/>
              <a:t>대신 </a:t>
            </a:r>
            <a:r>
              <a:rPr lang="en-US" altLang="ko-KR" dirty="0"/>
              <a:t>place()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ko-KR" altLang="en-US" dirty="0"/>
              <a:t>그림 </a:t>
            </a:r>
            <a:r>
              <a:rPr lang="en-US" altLang="ko-KR" dirty="0"/>
              <a:t>9</a:t>
            </a:r>
            <a:r>
              <a:rPr lang="ko-KR" altLang="en-US" dirty="0"/>
              <a:t>개를 </a:t>
            </a:r>
            <a:r>
              <a:rPr lang="en-US" altLang="ko-KR" dirty="0"/>
              <a:t>2</a:t>
            </a:r>
            <a:r>
              <a:rPr lang="ko-KR" altLang="en-US" dirty="0"/>
              <a:t>차원으로 배치하는 코드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943834"/>
            <a:ext cx="6936794" cy="454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970875" y="369903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버튼을 저장할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개짜리 리스트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이미지 파일명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개를 리스트로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로 생성할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개짜리 리스트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xPos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yPos</a:t>
            </a:r>
            <a:r>
              <a:rPr lang="ko-KR" altLang="en-US" sz="1400" dirty="0">
                <a:solidFill>
                  <a:srgbClr val="FF0000"/>
                </a:solidFill>
              </a:rPr>
              <a:t>는 그림을 출력할 </a:t>
            </a:r>
            <a:r>
              <a:rPr lang="en-US" altLang="ko-KR" sz="1400" dirty="0">
                <a:solidFill>
                  <a:srgbClr val="FF0000"/>
                </a:solidFill>
              </a:rPr>
              <a:t>X, Y </a:t>
            </a:r>
            <a:r>
              <a:rPr lang="ko-KR" altLang="en-US" sz="1400" dirty="0">
                <a:solidFill>
                  <a:srgbClr val="FF0000"/>
                </a:solidFill>
              </a:rPr>
              <a:t>좌표로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은 그림의 순차 번호로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15~17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9</a:t>
            </a:r>
            <a:r>
              <a:rPr lang="ko-KR" altLang="en-US" sz="1400" dirty="0">
                <a:solidFill>
                  <a:srgbClr val="FF0000"/>
                </a:solidFill>
              </a:rPr>
              <a:t>번 반복하면서 버튼을 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A715A-B1B2-D6E2-00CB-83BB19B8D3E8}"/>
              </a:ext>
            </a:extLst>
          </p:cNvPr>
          <p:cNvSpPr txBox="1"/>
          <p:nvPr/>
        </p:nvSpPr>
        <p:spPr>
          <a:xfrm>
            <a:off x="3977654" y="696904"/>
            <a:ext cx="8214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https://pixabay.com/gifs/dog-running-away-golden-retriever-7011/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0824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818710"/>
            <a:ext cx="8212858" cy="538055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00946" y="1088741"/>
            <a:ext cx="2263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19~25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3×3=9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</a:p>
        </p:txBody>
      </p:sp>
    </p:spTree>
    <p:extLst>
      <p:ext uri="{BB962C8B-B14F-4D97-AF65-F5344CB8AC3E}">
        <p14:creationId xmlns:p14="http://schemas.microsoft.com/office/powerpoint/2010/main" val="57217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15" y="953726"/>
            <a:ext cx="8442430" cy="40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7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이전</a:t>
            </a:r>
            <a:r>
              <a:rPr lang="en-US" altLang="ko-KR" dirty="0"/>
              <a:t>&gt; </a:t>
            </a:r>
            <a:r>
              <a:rPr lang="ko-KR" altLang="en-US" dirty="0"/>
              <a:t>버튼이나 </a:t>
            </a:r>
            <a:r>
              <a:rPr lang="en-US" altLang="ko-KR" dirty="0"/>
              <a:t>&lt;</a:t>
            </a:r>
            <a:r>
              <a:rPr lang="ko-KR" altLang="en-US" dirty="0"/>
              <a:t>다음</a:t>
            </a:r>
            <a:r>
              <a:rPr lang="en-US" altLang="ko-KR" dirty="0"/>
              <a:t>&gt; </a:t>
            </a:r>
            <a:r>
              <a:rPr lang="ko-KR" altLang="en-US" dirty="0"/>
              <a:t>버튼을 누르면 사진들을 표시하는 사진 앨범 프로그램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1673805"/>
            <a:ext cx="8055895" cy="425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35860" y="3892866"/>
            <a:ext cx="531059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fnameList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변수에 사진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장의 파일명을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photoList</a:t>
            </a:r>
            <a:r>
              <a:rPr lang="ko-KR" altLang="en-US" sz="1400" dirty="0">
                <a:solidFill>
                  <a:srgbClr val="FF0000"/>
                </a:solidFill>
              </a:rPr>
              <a:t>에는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함수로 생성할 변수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은 현재 사진의 번호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10~17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&lt;</a:t>
            </a:r>
            <a:r>
              <a:rPr lang="ko-KR" altLang="en-US" sz="1400" dirty="0">
                <a:solidFill>
                  <a:srgbClr val="FF0000"/>
                </a:solidFill>
              </a:rPr>
              <a:t>다음</a:t>
            </a:r>
            <a:r>
              <a:rPr lang="en-US" altLang="ko-KR" sz="1400" dirty="0">
                <a:solidFill>
                  <a:srgbClr val="FF0000"/>
                </a:solidFill>
              </a:rPr>
              <a:t>&gt; </a:t>
            </a:r>
            <a:r>
              <a:rPr lang="ko-KR" altLang="en-US" sz="1400" dirty="0">
                <a:solidFill>
                  <a:srgbClr val="FF0000"/>
                </a:solidFill>
              </a:rPr>
              <a:t>버튼을 누르면 실행되는 함수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global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은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전역 변수를 함수 안에서 사용 의미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사진 번호를 하나 증가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13~14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사진 번호가 최대 </a:t>
            </a:r>
            <a:r>
              <a:rPr lang="en-US" altLang="ko-KR" sz="1400" dirty="0">
                <a:solidFill>
                  <a:srgbClr val="FF0000"/>
                </a:solidFill>
              </a:rPr>
              <a:t>8,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 넘으면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번 사진 표시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24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6" y="818710"/>
            <a:ext cx="8423935" cy="523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35860" y="1853825"/>
            <a:ext cx="5625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15~17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변경된 사진 번호에 해당하는 이미지 파일로 </a:t>
            </a:r>
            <a:r>
              <a:rPr lang="en-US" altLang="ko-KR" sz="1400" dirty="0" err="1">
                <a:solidFill>
                  <a:srgbClr val="FF0000"/>
                </a:solidFill>
              </a:rPr>
              <a:t>pLabel</a:t>
            </a:r>
            <a:r>
              <a:rPr lang="ko-KR" altLang="en-US" sz="1400" dirty="0">
                <a:solidFill>
                  <a:srgbClr val="FF0000"/>
                </a:solidFill>
              </a:rPr>
              <a:t> 변경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19~26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</a:rPr>
              <a:t>이전</a:t>
            </a:r>
            <a:r>
              <a:rPr lang="en-US" altLang="ko-KR" sz="1400" dirty="0">
                <a:solidFill>
                  <a:srgbClr val="FF0000"/>
                </a:solidFill>
              </a:rPr>
              <a:t>&gt; </a:t>
            </a:r>
            <a:r>
              <a:rPr lang="ko-KR" altLang="en-US" sz="1400" dirty="0">
                <a:solidFill>
                  <a:srgbClr val="FF0000"/>
                </a:solidFill>
              </a:rPr>
              <a:t>버튼을 누르면 처리되는 함수</a:t>
            </a:r>
          </a:p>
        </p:txBody>
      </p:sp>
    </p:spTree>
    <p:extLst>
      <p:ext uri="{BB962C8B-B14F-4D97-AF65-F5344CB8AC3E}">
        <p14:creationId xmlns:p14="http://schemas.microsoft.com/office/powerpoint/2010/main" val="3952544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26" y="908721"/>
            <a:ext cx="8460940" cy="3515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95" y="2708920"/>
            <a:ext cx="5152646" cy="390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30516" y="4482980"/>
            <a:ext cx="34203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33~34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버튼 누르면 이 함수와 연결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36~37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프로그램 실행 후 첫 번째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  </a:t>
            </a:r>
            <a:r>
              <a:rPr lang="ko-KR" altLang="en-US" sz="1400" dirty="0">
                <a:solidFill>
                  <a:srgbClr val="FF0000"/>
                </a:solidFill>
              </a:rPr>
              <a:t>사진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39~41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버튼 및 이미지 위치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  place(x=</a:t>
            </a:r>
            <a:r>
              <a:rPr lang="ko-KR" altLang="en-US" sz="1400" dirty="0">
                <a:solidFill>
                  <a:srgbClr val="FF0000"/>
                </a:solidFill>
              </a:rPr>
              <a:t>좌표</a:t>
            </a:r>
            <a:r>
              <a:rPr lang="en-US" altLang="ko-KR" sz="1400" dirty="0">
                <a:solidFill>
                  <a:srgbClr val="FF0000"/>
                </a:solidFill>
              </a:rPr>
              <a:t>, y=</a:t>
            </a:r>
            <a:r>
              <a:rPr lang="ko-KR" altLang="en-US" sz="1400" dirty="0">
                <a:solidFill>
                  <a:srgbClr val="FF0000"/>
                </a:solidFill>
              </a:rPr>
              <a:t>좌표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</a:p>
        </p:txBody>
      </p:sp>
    </p:spTree>
    <p:extLst>
      <p:ext uri="{BB962C8B-B14F-4D97-AF65-F5344CB8AC3E}">
        <p14:creationId xmlns:p14="http://schemas.microsoft.com/office/powerpoint/2010/main" val="2508774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Section03 </a:t>
            </a:r>
            <a:r>
              <a:rPr lang="ko-KR" altLang="en-US" dirty="0" err="1"/>
              <a:t>위젯의</a:t>
            </a:r>
            <a:r>
              <a:rPr lang="ko-KR" altLang="en-US" dirty="0"/>
              <a:t> 배치와 크기 조절 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6" y="953725"/>
            <a:ext cx="8325925" cy="491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362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마우스 이벤트 기본 처리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223755"/>
            <a:ext cx="3735415" cy="540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19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마우스 이벤트가 처리 형식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1133746"/>
            <a:ext cx="8180170" cy="133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74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명화 감상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1358770"/>
            <a:ext cx="8667455" cy="38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85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마우스 왼쪽 버튼을 클릭했을 때 처리하는 방법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178750"/>
            <a:ext cx="7920880" cy="474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522887" y="179081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마우스 이벤트가 발생할 때 작동할 함수 정의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window.bind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함수에는 마우스 왼쪽 버튼 클릭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ko-KR" altLang="en-US" sz="1400" dirty="0">
                <a:solidFill>
                  <a:srgbClr val="FF0000"/>
                </a:solidFill>
              </a:rPr>
              <a:t>할 때 발생하는 이벤트인 </a:t>
            </a:r>
            <a:r>
              <a:rPr lang="en-US" altLang="ko-KR" sz="1400" dirty="0">
                <a:solidFill>
                  <a:srgbClr val="FF0000"/>
                </a:solidFill>
              </a:rPr>
              <a:t>&lt;Button-1&gt;</a:t>
            </a:r>
            <a:r>
              <a:rPr lang="ko-KR" altLang="en-US" sz="1400" dirty="0">
                <a:solidFill>
                  <a:srgbClr val="FF0000"/>
                </a:solidFill>
              </a:rPr>
              <a:t> 설정하고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5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 err="1">
                <a:solidFill>
                  <a:srgbClr val="FF0000"/>
                </a:solidFill>
              </a:rPr>
              <a:t>clickLeft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함수명을</a:t>
            </a:r>
            <a:r>
              <a:rPr lang="ko-KR" altLang="en-US" sz="1400" dirty="0">
                <a:solidFill>
                  <a:srgbClr val="FF0000"/>
                </a:solidFill>
              </a:rPr>
              <a:t> 지정</a:t>
            </a:r>
          </a:p>
        </p:txBody>
      </p:sp>
    </p:spTree>
    <p:extLst>
      <p:ext uri="{BB962C8B-B14F-4D97-AF65-F5344CB8AC3E}">
        <p14:creationId xmlns:p14="http://schemas.microsoft.com/office/powerpoint/2010/main" val="224261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지정된 </a:t>
            </a:r>
            <a:r>
              <a:rPr lang="ko-KR" altLang="en-US" dirty="0" err="1"/>
              <a:t>위젯을</a:t>
            </a:r>
            <a:r>
              <a:rPr lang="ko-KR" altLang="en-US" dirty="0"/>
              <a:t> 클릭했을 때 다른 함수 호출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1209700"/>
            <a:ext cx="8190910" cy="532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65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키보드와 마우스 이벤트 처리 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6" y="1178750"/>
            <a:ext cx="6030670" cy="374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70575" y="4959170"/>
            <a:ext cx="78758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Code10-14.py</a:t>
            </a:r>
            <a:r>
              <a:rPr lang="ko-KR" altLang="en-US" sz="1400" dirty="0">
                <a:solidFill>
                  <a:srgbClr val="FF0000"/>
                </a:solidFill>
              </a:rPr>
              <a:t>는 이미지 클릭할 때만 이벤트 처리</a:t>
            </a:r>
            <a:r>
              <a:rPr lang="en-US" altLang="ko-KR" sz="1400" dirty="0">
                <a:solidFill>
                  <a:srgbClr val="FF0000"/>
                </a:solidFill>
              </a:rPr>
              <a:t>(15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 err="1">
                <a:solidFill>
                  <a:srgbClr val="FF0000"/>
                </a:solidFill>
              </a:rPr>
              <a:t>window.bind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가 아닌 </a:t>
            </a:r>
            <a:r>
              <a:rPr lang="en-US" altLang="ko-KR" sz="1400" dirty="0">
                <a:solidFill>
                  <a:srgbClr val="FF0000"/>
                </a:solidFill>
              </a:rPr>
              <a:t>label1.bind()</a:t>
            </a:r>
            <a:r>
              <a:rPr lang="ko-KR" altLang="en-US" sz="1400" dirty="0">
                <a:solidFill>
                  <a:srgbClr val="FF0000"/>
                </a:solidFill>
              </a:rPr>
              <a:t>를 사용했기 때문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또 </a:t>
            </a:r>
            <a:r>
              <a:rPr lang="en-US" altLang="ko-KR" sz="1400" dirty="0">
                <a:solidFill>
                  <a:srgbClr val="FF0000"/>
                </a:solidFill>
              </a:rPr>
              <a:t>&lt;Button&gt; </a:t>
            </a:r>
            <a:r>
              <a:rPr lang="ko-KR" altLang="en-US" sz="1400" dirty="0">
                <a:solidFill>
                  <a:srgbClr val="FF0000"/>
                </a:solidFill>
              </a:rPr>
              <a:t>이벤트를 사용했기 때문에 어떤 마우스 버튼 눌러도 </a:t>
            </a:r>
            <a:r>
              <a:rPr lang="ko-KR" altLang="en-US" sz="1400" dirty="0" err="1">
                <a:solidFill>
                  <a:srgbClr val="FF0000"/>
                </a:solidFill>
              </a:rPr>
              <a:t>메시지창</a:t>
            </a:r>
            <a:r>
              <a:rPr lang="ko-KR" altLang="en-US" sz="1400" dirty="0">
                <a:solidFill>
                  <a:srgbClr val="FF0000"/>
                </a:solidFill>
              </a:rPr>
              <a:t> 표시</a:t>
            </a:r>
          </a:p>
        </p:txBody>
      </p:sp>
    </p:spTree>
    <p:extLst>
      <p:ext uri="{BB962C8B-B14F-4D97-AF65-F5344CB8AC3E}">
        <p14:creationId xmlns:p14="http://schemas.microsoft.com/office/powerpoint/2010/main" val="1742052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event </a:t>
            </a:r>
            <a:r>
              <a:rPr lang="ko-KR" altLang="en-US" dirty="0"/>
              <a:t>매개변수를 활용한 마우스 이벤트 처리</a:t>
            </a:r>
            <a:endParaRPr lang="en-US" altLang="ko-KR" dirty="0"/>
          </a:p>
          <a:p>
            <a:pPr lvl="1"/>
            <a:r>
              <a:rPr lang="ko-KR" altLang="en-US" dirty="0"/>
              <a:t>마우스를 클릭할 때마다 어떤 마우스가 클릭되었는지 보여 주고 클릭한 좌표 출력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53195"/>
            <a:ext cx="8100900" cy="502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555940" y="198884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 마우스 클릭할 때 실행될 이벤트 함수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마우스 클릭하면 함수 호출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event.num</a:t>
            </a:r>
            <a:r>
              <a:rPr lang="ko-KR" altLang="en-US" sz="1400" dirty="0">
                <a:solidFill>
                  <a:srgbClr val="FF0000"/>
                </a:solidFill>
              </a:rPr>
              <a:t>값은 마우스 왼쪽 버튼 클릭했을 때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1</a:t>
            </a:r>
            <a:r>
              <a:rPr lang="ko-KR" altLang="en-US" sz="1400" dirty="0">
                <a:solidFill>
                  <a:srgbClr val="FF0000"/>
                </a:solidFill>
              </a:rPr>
              <a:t>값 가지고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마우스 오른쪽 버튼 클릭했을 때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</a:t>
            </a:r>
            <a:r>
              <a:rPr lang="ko-KR" altLang="en-US" sz="1400" dirty="0">
                <a:solidFill>
                  <a:srgbClr val="FF0000"/>
                </a:solidFill>
              </a:rPr>
              <a:t>값 가짐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event.x</a:t>
            </a:r>
            <a:r>
              <a:rPr lang="ko-KR" altLang="en-US" sz="1400" dirty="0">
                <a:solidFill>
                  <a:srgbClr val="FF0000"/>
                </a:solidFill>
              </a:rPr>
              <a:t>와 </a:t>
            </a:r>
            <a:r>
              <a:rPr lang="en-US" altLang="ko-KR" sz="1400" dirty="0" err="1">
                <a:solidFill>
                  <a:srgbClr val="FF0000"/>
                </a:solidFill>
              </a:rPr>
              <a:t>event.y</a:t>
            </a:r>
            <a:r>
              <a:rPr lang="ko-KR" altLang="en-US" sz="1400" dirty="0">
                <a:solidFill>
                  <a:srgbClr val="FF0000"/>
                </a:solidFill>
              </a:rPr>
              <a:t>는 클릭한 위치의 좌표를 가짐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18</a:t>
            </a:r>
            <a:r>
              <a:rPr lang="ko-KR" altLang="en-US" sz="1400" dirty="0">
                <a:solidFill>
                  <a:srgbClr val="FF0000"/>
                </a:solidFill>
              </a:rPr>
              <a:t>행에서 화면에 표시한 레이블의 글자 변경</a:t>
            </a:r>
          </a:p>
        </p:txBody>
      </p:sp>
    </p:spTree>
    <p:extLst>
      <p:ext uri="{BB962C8B-B14F-4D97-AF65-F5344CB8AC3E}">
        <p14:creationId xmlns:p14="http://schemas.microsoft.com/office/powerpoint/2010/main" val="942175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키보드와 마우스 이벤트 처리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1" y="998730"/>
            <a:ext cx="8235915" cy="278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13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 이벤트 기본 처리</a:t>
            </a:r>
          </a:p>
          <a:p>
            <a:pPr lvl="1"/>
            <a:r>
              <a:rPr lang="ko-KR" altLang="en-US" dirty="0"/>
              <a:t>키보드 이벤트는 </a:t>
            </a:r>
            <a:r>
              <a:rPr lang="ko-KR" altLang="en-US" dirty="0" err="1"/>
              <a:t>위젯에서</a:t>
            </a:r>
            <a:r>
              <a:rPr lang="ko-KR" altLang="en-US" dirty="0"/>
              <a:t> 키보드가 눌리면 발생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583796"/>
            <a:ext cx="7740860" cy="3792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36" y="3834045"/>
            <a:ext cx="4178015" cy="266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275686" y="228400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키보드가 눌릴 때 작동하는 함수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event.keycode</a:t>
            </a:r>
            <a:r>
              <a:rPr lang="ko-KR" altLang="en-US" sz="1400" dirty="0">
                <a:solidFill>
                  <a:srgbClr val="FF0000"/>
                </a:solidFill>
              </a:rPr>
              <a:t>에는 눌려진 키의 숫자 값 들어 있으므로 </a:t>
            </a:r>
            <a:r>
              <a:rPr lang="en-US" altLang="ko-KR" sz="1400" dirty="0" err="1">
                <a:solidFill>
                  <a:srgbClr val="FF0000"/>
                </a:solidFill>
              </a:rPr>
              <a:t>chr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함수를 사용하면 문자로 변환 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&lt;Key&gt; </a:t>
            </a:r>
            <a:r>
              <a:rPr lang="ko-KR" altLang="en-US" sz="1400" dirty="0">
                <a:solidFill>
                  <a:srgbClr val="FF0000"/>
                </a:solidFill>
              </a:rPr>
              <a:t>이벤트를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971837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키보드 이벤트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Enter </a:t>
            </a:r>
            <a:r>
              <a:rPr lang="ko-KR" altLang="en-US" dirty="0"/>
              <a:t>를 처리하려면 </a:t>
            </a:r>
            <a:r>
              <a:rPr lang="en-US" altLang="ko-KR" dirty="0"/>
              <a:t>Code10-16.py</a:t>
            </a:r>
            <a:r>
              <a:rPr lang="ko-KR" altLang="en-US" dirty="0"/>
              <a:t>에서는 </a:t>
            </a:r>
            <a:r>
              <a:rPr lang="en-US" altLang="ko-KR" dirty="0"/>
              <a:t>11</a:t>
            </a:r>
            <a:r>
              <a:rPr lang="ko-KR" altLang="en-US" dirty="0"/>
              <a:t>행의 </a:t>
            </a:r>
            <a:r>
              <a:rPr lang="en-US" altLang="ko-KR" dirty="0"/>
              <a:t>&lt;Key&gt; </a:t>
            </a:r>
            <a:r>
              <a:rPr lang="ko-KR" altLang="en-US" dirty="0"/>
              <a:t>대신 </a:t>
            </a:r>
            <a:r>
              <a:rPr lang="en-US" altLang="ko-KR" dirty="0"/>
              <a:t>&lt;Return&gt;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2"/>
            <a:r>
              <a:rPr lang="ko-KR" altLang="en-US" dirty="0"/>
              <a:t>대</a:t>
            </a:r>
            <a:r>
              <a:rPr lang="en-US" altLang="ko-KR" dirty="0"/>
              <a:t>·</a:t>
            </a:r>
            <a:r>
              <a:rPr lang="ko-KR" altLang="en-US" dirty="0"/>
              <a:t>소문자 등도 구분해서 처리 가능</a:t>
            </a:r>
            <a:endParaRPr lang="en-US" altLang="ko-KR" dirty="0"/>
          </a:p>
          <a:p>
            <a:pPr lvl="2"/>
            <a:r>
              <a:rPr lang="ko-KR" altLang="en-US" dirty="0"/>
              <a:t>소문자 </a:t>
            </a:r>
            <a:r>
              <a:rPr lang="en-US" altLang="ko-KR" dirty="0"/>
              <a:t>r </a:t>
            </a:r>
            <a:r>
              <a:rPr lang="ko-KR" altLang="en-US" dirty="0"/>
              <a:t>은 </a:t>
            </a:r>
            <a:r>
              <a:rPr lang="en-US" altLang="ko-KR" dirty="0"/>
              <a:t>11</a:t>
            </a:r>
            <a:r>
              <a:rPr lang="ko-KR" altLang="en-US" dirty="0"/>
              <a:t>행의 </a:t>
            </a:r>
            <a:r>
              <a:rPr lang="en-US" altLang="ko-KR" dirty="0"/>
              <a:t>&lt;Key&gt; </a:t>
            </a:r>
            <a:r>
              <a:rPr lang="ko-KR" altLang="en-US" dirty="0"/>
              <a:t>대신에 </a:t>
            </a:r>
            <a:r>
              <a:rPr lang="en-US" altLang="ko-KR" dirty="0"/>
              <a:t>r</a:t>
            </a:r>
            <a:r>
              <a:rPr lang="ko-KR" altLang="en-US" dirty="0"/>
              <a:t>을 사용해 처리</a:t>
            </a:r>
            <a:endParaRPr lang="en-US" altLang="ko-KR" dirty="0"/>
          </a:p>
          <a:p>
            <a:pPr lvl="2"/>
            <a:r>
              <a:rPr lang="ko-KR" altLang="en-US" dirty="0"/>
              <a:t>일반 키를 누를 때 주의할 점은 </a:t>
            </a:r>
            <a:r>
              <a:rPr lang="en-US" altLang="ko-KR" dirty="0" err="1"/>
              <a:t>SpaceBar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&lt;Space&gt;</a:t>
            </a:r>
            <a:r>
              <a:rPr lang="ko-KR" altLang="en-US" dirty="0"/>
              <a:t>로</a:t>
            </a:r>
            <a:r>
              <a:rPr lang="en-US" altLang="ko-KR" dirty="0"/>
              <a:t>, &lt; </a:t>
            </a:r>
            <a:r>
              <a:rPr lang="ko-KR" altLang="en-US" dirty="0"/>
              <a:t>는 </a:t>
            </a:r>
            <a:r>
              <a:rPr lang="en-US" altLang="ko-KR" dirty="0"/>
              <a:t>&lt;less&gt;</a:t>
            </a:r>
            <a:r>
              <a:rPr lang="ko-KR" altLang="en-US" dirty="0"/>
              <a:t>로 사용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178750"/>
            <a:ext cx="8115560" cy="267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359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Section04 </a:t>
            </a:r>
            <a:r>
              <a:rPr lang="ko-KR" altLang="en-US" dirty="0"/>
              <a:t>키보드와 마우스 이벤트 처리 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6" y="863715"/>
            <a:ext cx="8190910" cy="349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608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메뉴의 생성</a:t>
            </a:r>
            <a:endParaRPr lang="en-US" altLang="ko-KR" dirty="0"/>
          </a:p>
          <a:p>
            <a:pPr lvl="1"/>
            <a:r>
              <a:rPr lang="ko-KR" altLang="en-US" dirty="0"/>
              <a:t>메뉴의 구성 개념과 형식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83796"/>
            <a:ext cx="7472080" cy="4615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395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</a:t>
            </a:r>
            <a:r>
              <a:rPr lang="ko-KR" altLang="en-US" dirty="0"/>
              <a:t>메뉴 아래에 </a:t>
            </a: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ko-KR" altLang="en-US" dirty="0"/>
              <a:t>종료</a:t>
            </a:r>
            <a:r>
              <a:rPr lang="en-US" altLang="ko-KR" dirty="0"/>
              <a:t>] </a:t>
            </a:r>
            <a:r>
              <a:rPr lang="ko-KR" altLang="en-US" dirty="0"/>
              <a:t>하위 메뉴가 있는 코드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1197759"/>
            <a:ext cx="8128105" cy="428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99" y="3789040"/>
            <a:ext cx="2238609" cy="279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417598" y="1197758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Menu(</a:t>
            </a:r>
            <a:r>
              <a:rPr lang="ko-KR" altLang="en-US" sz="1400" dirty="0">
                <a:solidFill>
                  <a:srgbClr val="FF0000"/>
                </a:solidFill>
              </a:rPr>
              <a:t>부모윈도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en-US" altLang="ko-KR" sz="1400" dirty="0" err="1">
                <a:solidFill>
                  <a:srgbClr val="FF0000"/>
                </a:solidFill>
              </a:rPr>
              <a:t>mainMenu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mainMenu</a:t>
            </a:r>
            <a:r>
              <a:rPr lang="en-US" altLang="ko-KR" sz="1400" dirty="0">
                <a:solidFill>
                  <a:srgbClr val="FF0000"/>
                </a:solidFill>
              </a:rPr>
              <a:t> : [</a:t>
            </a:r>
            <a:r>
              <a:rPr lang="ko-KR" altLang="en-US" sz="1400" dirty="0">
                <a:solidFill>
                  <a:srgbClr val="FF0000"/>
                </a:solidFill>
              </a:rPr>
              <a:t>그림 </a:t>
            </a:r>
            <a:r>
              <a:rPr lang="en-US" altLang="ko-KR" sz="1400" dirty="0">
                <a:solidFill>
                  <a:srgbClr val="FF0000"/>
                </a:solidFill>
              </a:rPr>
              <a:t>10-1]</a:t>
            </a:r>
            <a:r>
              <a:rPr lang="ko-KR" altLang="en-US" sz="1400" dirty="0">
                <a:solidFill>
                  <a:srgbClr val="FF0000"/>
                </a:solidFill>
              </a:rPr>
              <a:t>의 ‘메뉴 자체’를 나타내는 변수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생성한 메뉴 자체를 윈도창의 메뉴로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상위 메뉴인 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ko-KR" altLang="en-US" sz="1400" dirty="0">
                <a:solidFill>
                  <a:srgbClr val="FF0000"/>
                </a:solidFill>
              </a:rPr>
              <a:t>파일</a:t>
            </a:r>
            <a:r>
              <a:rPr lang="en-US" altLang="ko-KR" sz="1400" dirty="0">
                <a:solidFill>
                  <a:srgbClr val="FF0000"/>
                </a:solidFill>
              </a:rPr>
              <a:t>]</a:t>
            </a:r>
            <a:r>
              <a:rPr lang="ko-KR" altLang="en-US" sz="1400" dirty="0">
                <a:solidFill>
                  <a:srgbClr val="FF0000"/>
                </a:solidFill>
              </a:rPr>
              <a:t> 생성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메뉴 자체에 부착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[</a:t>
            </a:r>
            <a:r>
              <a:rPr lang="ko-KR" altLang="en-US" sz="1400" dirty="0">
                <a:solidFill>
                  <a:srgbClr val="FF0000"/>
                </a:solidFill>
              </a:rPr>
              <a:t>파일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메뉴는 선택하고 끝나는 것이 아니라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그    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ko-KR" altLang="en-US" sz="1400" dirty="0">
                <a:solidFill>
                  <a:srgbClr val="FF0000"/>
                </a:solidFill>
              </a:rPr>
              <a:t>아래에 다른 메뉴가 확장되어야 하므로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add_cascade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[</a:t>
            </a:r>
            <a:r>
              <a:rPr lang="ko-KR" altLang="en-US" sz="1400" dirty="0">
                <a:solidFill>
                  <a:srgbClr val="FF0000"/>
                </a:solidFill>
              </a:rPr>
              <a:t>파일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메뉴의 하위에 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ko-KR" altLang="en-US" sz="1400" dirty="0">
                <a:solidFill>
                  <a:srgbClr val="FF0000"/>
                </a:solidFill>
              </a:rPr>
              <a:t>열기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ko-KR" altLang="en-US" sz="1400" dirty="0">
                <a:solidFill>
                  <a:srgbClr val="FF0000"/>
                </a:solidFill>
              </a:rPr>
              <a:t>열기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선택할 때 어떤 작동을 해야 하므로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add_command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메뉴 사이에 구분선 넣음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같은 방식으로 하위 메뉴 생성</a:t>
            </a:r>
          </a:p>
        </p:txBody>
      </p:sp>
    </p:spTree>
    <p:extLst>
      <p:ext uri="{BB962C8B-B14F-4D97-AF65-F5344CB8AC3E}">
        <p14:creationId xmlns:p14="http://schemas.microsoft.com/office/powerpoint/2010/main" val="48286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기본 윈도창의 구성</a:t>
            </a:r>
          </a:p>
          <a:p>
            <a:pPr lvl="1"/>
            <a:r>
              <a:rPr lang="ko-KR" altLang="en-US" b="1" dirty="0" err="1">
                <a:solidFill>
                  <a:srgbClr val="FF0000"/>
                </a:solidFill>
              </a:rPr>
              <a:t>위젯</a:t>
            </a:r>
            <a:r>
              <a:rPr lang="en-US" altLang="ko-KR" b="1" dirty="0">
                <a:solidFill>
                  <a:srgbClr val="FF0000"/>
                </a:solidFill>
              </a:rPr>
              <a:t>(Widget) </a:t>
            </a:r>
            <a:r>
              <a:rPr lang="en-US" altLang="ko-KR" dirty="0"/>
              <a:t>: </a:t>
            </a:r>
            <a:r>
              <a:rPr lang="ko-KR" altLang="en-US" dirty="0" err="1"/>
              <a:t>윈도창에</a:t>
            </a:r>
            <a:r>
              <a:rPr lang="ko-KR" altLang="en-US" dirty="0"/>
              <a:t> 나올 수 있는 문자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체크박스</a:t>
            </a:r>
            <a:r>
              <a:rPr lang="en-US" altLang="ko-KR" dirty="0"/>
              <a:t>, </a:t>
            </a:r>
            <a:r>
              <a:rPr lang="ko-KR" altLang="en-US" dirty="0"/>
              <a:t>라디오버튼 등을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TK Interface</a:t>
            </a:r>
            <a:r>
              <a:rPr lang="ko-KR" altLang="en-US" dirty="0"/>
              <a:t>의 약어</a:t>
            </a:r>
            <a:r>
              <a:rPr lang="en-US" altLang="ko-KR" dirty="0"/>
              <a:t>. </a:t>
            </a:r>
            <a:r>
              <a:rPr lang="en-US" altLang="ko-KR" dirty="0" err="1"/>
              <a:t>Tk</a:t>
            </a:r>
            <a:r>
              <a:rPr lang="ko-KR" altLang="en-US" dirty="0"/>
              <a:t>는 </a:t>
            </a:r>
            <a:r>
              <a:rPr lang="en-US" altLang="ko-KR" dirty="0" err="1"/>
              <a:t>Tcl</a:t>
            </a:r>
            <a:r>
              <a:rPr lang="en-US" altLang="ko-KR" dirty="0"/>
              <a:t>/</a:t>
            </a:r>
            <a:r>
              <a:rPr lang="en-US" altLang="ko-KR" dirty="0" err="1"/>
              <a:t>Tk</a:t>
            </a:r>
            <a:r>
              <a:rPr lang="ko-KR" altLang="en-US" dirty="0"/>
              <a:t>라는 전통적인 </a:t>
            </a:r>
            <a:r>
              <a:rPr lang="en-US" altLang="ko-KR" dirty="0"/>
              <a:t>GUI </a:t>
            </a:r>
            <a:r>
              <a:rPr lang="ko-KR" altLang="en-US" dirty="0"/>
              <a:t>인터페이스 윈도</a:t>
            </a:r>
            <a:r>
              <a:rPr lang="en-US" altLang="ko-KR" dirty="0"/>
              <a:t>, </a:t>
            </a:r>
            <a:r>
              <a:rPr lang="ko-KR" altLang="en-US" dirty="0" err="1"/>
              <a:t>리눅스</a:t>
            </a:r>
            <a:r>
              <a:rPr lang="en-US" altLang="ko-KR" dirty="0"/>
              <a:t>,</a:t>
            </a:r>
          </a:p>
          <a:p>
            <a:pPr marL="357188" lvl="1" indent="0"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맥 등에서 모두 동일한 코드로 사용 가능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1583796"/>
            <a:ext cx="8370930" cy="252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077091" y="4106971"/>
            <a:ext cx="70489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tkinter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ko-KR" altLang="en-US" sz="1400" dirty="0" err="1">
                <a:solidFill>
                  <a:srgbClr val="FF0000"/>
                </a:solidFill>
              </a:rPr>
              <a:t>파이썬에서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GUI </a:t>
            </a:r>
            <a:r>
              <a:rPr lang="ko-KR" altLang="en-US" sz="1400" dirty="0">
                <a:solidFill>
                  <a:srgbClr val="FF0000"/>
                </a:solidFill>
              </a:rPr>
              <a:t>관련 모듈 제공해 주는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</a:rPr>
              <a:t> 표준 윈도 라이브러리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Tk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는 기본이 되 는 윈도를 반환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이를 루트 윈도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pPr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>
                <a:solidFill>
                  <a:srgbClr val="FF0000"/>
                </a:solidFill>
              </a:rPr>
              <a:t>또는 베이스 윈도라고 함</a:t>
            </a:r>
            <a:r>
              <a:rPr lang="en-US" altLang="ko-KR" sz="1400" dirty="0">
                <a:solidFill>
                  <a:srgbClr val="FF0000"/>
                </a:solidFill>
              </a:rPr>
              <a:t>. 3</a:t>
            </a:r>
            <a:r>
              <a:rPr lang="ko-KR" altLang="en-US" sz="1400" dirty="0">
                <a:solidFill>
                  <a:srgbClr val="FF0000"/>
                </a:solidFill>
              </a:rPr>
              <a:t>행 실행하면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</a:t>
            </a:r>
            <a:r>
              <a:rPr lang="ko-KR" altLang="en-US" sz="1400" dirty="0">
                <a:solidFill>
                  <a:srgbClr val="FF0000"/>
                </a:solidFill>
              </a:rPr>
              <a:t> 화면에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행에서 베이스 윈도를 </a:t>
            </a:r>
            <a:r>
              <a:rPr lang="en-US" altLang="ko-KR" sz="1400" dirty="0">
                <a:solidFill>
                  <a:srgbClr val="FF0000"/>
                </a:solidFill>
              </a:rPr>
              <a:t>window </a:t>
            </a:r>
            <a:r>
              <a:rPr lang="ko-KR" altLang="en-US" sz="1400" dirty="0">
                <a:solidFill>
                  <a:srgbClr val="FF0000"/>
                </a:solidFill>
              </a:rPr>
              <a:t>변수에 넣고 </a:t>
            </a:r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 err="1">
                <a:solidFill>
                  <a:srgbClr val="FF0000"/>
                </a:solidFill>
              </a:rPr>
              <a:t>window.mainloop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실행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8F2A6-2666-7E5C-EB2F-113B0933AEA4}"/>
              </a:ext>
            </a:extLst>
          </p:cNvPr>
          <p:cNvSpPr txBox="1"/>
          <p:nvPr/>
        </p:nvSpPr>
        <p:spPr>
          <a:xfrm>
            <a:off x="5381065" y="6258997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https://m.blog.naver.com/sisosw/221408280038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5002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메뉴를 선택 하면 작동할 수 있도록 코드 추가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178750"/>
            <a:ext cx="7904339" cy="495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060885" y="32574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[</a:t>
            </a:r>
            <a:r>
              <a:rPr lang="ko-KR" altLang="en-US" sz="1400" dirty="0">
                <a:solidFill>
                  <a:srgbClr val="FF0000"/>
                </a:solidFill>
              </a:rPr>
              <a:t>열기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 선택하면 간단한 </a:t>
            </a:r>
            <a:r>
              <a:rPr lang="ko-KR" altLang="en-US" sz="1400" dirty="0" err="1">
                <a:solidFill>
                  <a:srgbClr val="FF0000"/>
                </a:solidFill>
              </a:rPr>
              <a:t>메시지창</a:t>
            </a:r>
            <a:r>
              <a:rPr lang="ko-KR" altLang="en-US" sz="1400" dirty="0">
                <a:solidFill>
                  <a:srgbClr val="FF0000"/>
                </a:solidFill>
              </a:rPr>
              <a:t> 열림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[</a:t>
            </a:r>
            <a:r>
              <a:rPr lang="ko-KR" altLang="en-US" sz="1400" dirty="0">
                <a:solidFill>
                  <a:srgbClr val="FF0000"/>
                </a:solidFill>
              </a:rPr>
              <a:t>종료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메뉴를 선택하면 프로그램이 종료</a:t>
            </a:r>
          </a:p>
        </p:txBody>
      </p:sp>
    </p:spTree>
    <p:extLst>
      <p:ext uri="{BB962C8B-B14F-4D97-AF65-F5344CB8AC3E}">
        <p14:creationId xmlns:p14="http://schemas.microsoft.com/office/powerpoint/2010/main" val="4233333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8" lvl="1" indent="0">
              <a:buNone/>
            </a:pP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873" y="863715"/>
            <a:ext cx="84963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40806" y="2303876"/>
            <a:ext cx="60121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[</a:t>
            </a:r>
            <a:r>
              <a:rPr lang="ko-KR" altLang="en-US" sz="1400" dirty="0">
                <a:solidFill>
                  <a:srgbClr val="FF0000"/>
                </a:solidFill>
              </a:rPr>
              <a:t>열기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 선택하면 무언가 작동해야 하므로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en-US" altLang="ko-KR" sz="1400" dirty="0" err="1">
                <a:solidFill>
                  <a:srgbClr val="FF0000"/>
                </a:solidFill>
              </a:rPr>
              <a:t>add_command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사용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선택할 때 실행될 </a:t>
            </a:r>
            <a:r>
              <a:rPr lang="ko-KR" altLang="en-US" sz="1400" dirty="0" err="1">
                <a:solidFill>
                  <a:srgbClr val="FF0000"/>
                </a:solidFill>
              </a:rPr>
              <a:t>함수명을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command</a:t>
            </a:r>
            <a:r>
              <a:rPr lang="ko-KR" altLang="en-US" sz="1400" dirty="0">
                <a:solidFill>
                  <a:srgbClr val="FF0000"/>
                </a:solidFill>
              </a:rPr>
              <a:t>값으로 사용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즉 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ko-KR" altLang="en-US" sz="1400" dirty="0">
                <a:solidFill>
                  <a:srgbClr val="FF0000"/>
                </a:solidFill>
              </a:rPr>
              <a:t>파일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 선택하면 하위 메뉴가 확장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[</a:t>
            </a:r>
            <a:r>
              <a:rPr lang="ko-KR" altLang="en-US" sz="1400" dirty="0">
                <a:solidFill>
                  <a:srgbClr val="FF0000"/>
                </a:solidFill>
              </a:rPr>
              <a:t>열기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메뉴를 선택하면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 err="1">
                <a:solidFill>
                  <a:srgbClr val="FF0000"/>
                </a:solidFill>
              </a:rPr>
              <a:t>func_open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함수가 실행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20</a:t>
            </a:r>
            <a:r>
              <a:rPr lang="ko-KR" altLang="en-US" sz="1400" dirty="0">
                <a:solidFill>
                  <a:srgbClr val="FF0000"/>
                </a:solidFill>
              </a:rPr>
              <a:t>행과 같은 방식으로 하위 메뉴를 생성한다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854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대화상자의 생성과 사용</a:t>
            </a:r>
            <a:endParaRPr lang="en-US" altLang="ko-KR" dirty="0"/>
          </a:p>
          <a:p>
            <a:pPr lvl="1"/>
            <a:r>
              <a:rPr lang="en-US" altLang="ko-KR" dirty="0" err="1"/>
              <a:t>tkinter.simpledialog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임포트한</a:t>
            </a:r>
            <a:r>
              <a:rPr lang="ko-KR" altLang="en-US" dirty="0"/>
              <a:t> 후 </a:t>
            </a:r>
            <a:r>
              <a:rPr lang="en-US" altLang="ko-KR" dirty="0" err="1"/>
              <a:t>askinteger</a:t>
            </a:r>
            <a:r>
              <a:rPr lang="en-US" altLang="ko-KR" dirty="0"/>
              <a:t>() </a:t>
            </a:r>
            <a:r>
              <a:rPr lang="ko-KR" altLang="en-US" dirty="0"/>
              <a:t>및 </a:t>
            </a:r>
            <a:r>
              <a:rPr lang="en-US" altLang="ko-KR" dirty="0" err="1"/>
              <a:t>askstring</a:t>
            </a:r>
            <a:r>
              <a:rPr lang="en-US" altLang="ko-KR" dirty="0"/>
              <a:t>() </a:t>
            </a:r>
            <a:r>
              <a:rPr lang="ko-KR" altLang="en-US" dirty="0"/>
              <a:t>등을 사용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538790"/>
            <a:ext cx="6930770" cy="370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5242722"/>
            <a:ext cx="6930770" cy="140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420926" y="2438081"/>
            <a:ext cx="4856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tkinter.simpledialog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레이블을 하나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askinteger</a:t>
            </a:r>
            <a:r>
              <a:rPr lang="en-US" altLang="ko-KR" sz="1400" dirty="0">
                <a:solidFill>
                  <a:srgbClr val="FF0000"/>
                </a:solidFill>
              </a:rPr>
              <a:t>(“</a:t>
            </a:r>
            <a:r>
              <a:rPr lang="ko-KR" altLang="en-US" sz="1400" dirty="0">
                <a:solidFill>
                  <a:srgbClr val="FF0000"/>
                </a:solidFill>
              </a:rPr>
              <a:t>제목”</a:t>
            </a:r>
            <a:r>
              <a:rPr lang="en-US" altLang="ko-KR" sz="1400" dirty="0">
                <a:solidFill>
                  <a:srgbClr val="FF0000"/>
                </a:solidFill>
              </a:rPr>
              <a:t>, “</a:t>
            </a:r>
            <a:r>
              <a:rPr lang="ko-KR" altLang="en-US" sz="1400" dirty="0">
                <a:solidFill>
                  <a:srgbClr val="FF0000"/>
                </a:solidFill>
              </a:rPr>
              <a:t>내용”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옵션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함수로 정수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입력받은</a:t>
            </a:r>
            <a:r>
              <a:rPr lang="ko-KR" altLang="en-US" sz="1400" dirty="0">
                <a:solidFill>
                  <a:srgbClr val="FF0000"/>
                </a:solidFill>
              </a:rPr>
              <a:t> 숫자를 문자열로 변경해서 레이블에 씀 </a:t>
            </a:r>
          </a:p>
        </p:txBody>
      </p:sp>
    </p:spTree>
    <p:extLst>
      <p:ext uri="{BB962C8B-B14F-4D97-AF65-F5344CB8AC3E}">
        <p14:creationId xmlns:p14="http://schemas.microsoft.com/office/powerpoint/2010/main" val="2427145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그림 파일인 </a:t>
            </a:r>
            <a:r>
              <a:rPr lang="en-US" altLang="ko-KR" dirty="0"/>
              <a:t>GIF </a:t>
            </a:r>
            <a:r>
              <a:rPr lang="ko-KR" altLang="en-US" dirty="0"/>
              <a:t>파일을 선택하는 코드</a:t>
            </a:r>
            <a:endParaRPr lang="en-US" altLang="ko-KR" dirty="0"/>
          </a:p>
          <a:p>
            <a:pPr lvl="1"/>
            <a:r>
              <a:rPr lang="en-US" altLang="ko-KR" dirty="0"/>
              <a:t>Code10-20.py</a:t>
            </a:r>
            <a:r>
              <a:rPr lang="ko-KR" altLang="en-US" dirty="0"/>
              <a:t>는 </a:t>
            </a:r>
            <a:r>
              <a:rPr lang="en-US" altLang="ko-KR" dirty="0"/>
              <a:t>Code10-19.py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행과 </a:t>
            </a:r>
            <a:r>
              <a:rPr lang="en-US" altLang="ko-KR" dirty="0"/>
              <a:t>11</a:t>
            </a:r>
            <a:r>
              <a:rPr lang="ko-KR" altLang="en-US" dirty="0"/>
              <a:t>행만 변경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1718811"/>
            <a:ext cx="7359142" cy="436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240905" y="258223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tkinter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en-US" altLang="ko-KR" sz="1400" dirty="0" err="1">
                <a:solidFill>
                  <a:srgbClr val="FF0000"/>
                </a:solidFill>
              </a:rPr>
              <a:t>filedialog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askopenfilename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filename</a:t>
            </a:r>
            <a:r>
              <a:rPr lang="ko-KR" altLang="en-US" sz="1400" dirty="0">
                <a:solidFill>
                  <a:srgbClr val="FF0000"/>
                </a:solidFill>
              </a:rPr>
              <a:t>을 출력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3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메뉴와 대화상자 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6" y="908721"/>
            <a:ext cx="8063895" cy="443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877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Code10-20.py</a:t>
            </a:r>
            <a:r>
              <a:rPr lang="ko-KR" altLang="en-US" dirty="0"/>
              <a:t>의 </a:t>
            </a:r>
            <a:r>
              <a:rPr lang="en-US" altLang="ko-KR" dirty="0"/>
              <a:t>11~13</a:t>
            </a:r>
            <a:r>
              <a:rPr lang="ko-KR" altLang="en-US" dirty="0"/>
              <a:t>행 변경하고 실행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223756"/>
            <a:ext cx="8154060" cy="453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045551" y="3821556"/>
            <a:ext cx="364540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asksaveasfile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함수의 매개변수 중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mode=“w”</a:t>
            </a:r>
            <a:r>
              <a:rPr lang="ko-KR" altLang="en-US" sz="1400" dirty="0">
                <a:solidFill>
                  <a:srgbClr val="FF0000"/>
                </a:solidFill>
              </a:rPr>
              <a:t>는 쓰기 모드라는 의미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 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ko-KR" altLang="en-US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defaultextension</a:t>
            </a:r>
            <a:r>
              <a:rPr lang="en-US" altLang="ko-KR" sz="1400" dirty="0">
                <a:solidFill>
                  <a:srgbClr val="FF0000"/>
                </a:solidFill>
              </a:rPr>
              <a:t>=“.jpg”</a:t>
            </a:r>
            <a:r>
              <a:rPr lang="ko-KR" altLang="en-US" sz="1400" dirty="0">
                <a:solidFill>
                  <a:srgbClr val="FF0000"/>
                </a:solidFill>
              </a:rPr>
              <a:t>는 특별히 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ko-KR" altLang="en-US" sz="1400" dirty="0" err="1">
                <a:solidFill>
                  <a:srgbClr val="FF0000"/>
                </a:solidFill>
              </a:rPr>
              <a:t>장명을</a:t>
            </a:r>
            <a:r>
              <a:rPr lang="ko-KR" altLang="en-US" sz="1400" dirty="0">
                <a:solidFill>
                  <a:srgbClr val="FF0000"/>
                </a:solidFill>
              </a:rPr>
              <a:t> 지정하지 않으면 확장명을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jpg</a:t>
            </a:r>
            <a:r>
              <a:rPr lang="ko-KR" altLang="en-US" sz="1400" dirty="0">
                <a:solidFill>
                  <a:srgbClr val="FF0000"/>
                </a:solidFill>
              </a:rPr>
              <a:t>로 붙인다는 </a:t>
            </a:r>
            <a:r>
              <a:rPr lang="ko-KR" altLang="en-US" sz="1400" dirty="0" err="1">
                <a:solidFill>
                  <a:srgbClr val="FF0000"/>
                </a:solidFill>
              </a:rPr>
              <a:t>의미이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saveFp</a:t>
            </a:r>
            <a:r>
              <a:rPr lang="ko-KR" altLang="en-US" sz="1400" dirty="0">
                <a:solidFill>
                  <a:srgbClr val="FF0000"/>
                </a:solidFill>
              </a:rPr>
              <a:t>는 자체를 </a:t>
            </a:r>
            <a:r>
              <a:rPr lang="en-US" altLang="ko-KR" sz="1400" dirty="0">
                <a:solidFill>
                  <a:srgbClr val="FF0000"/>
                </a:solidFill>
              </a:rPr>
              <a:t>text</a:t>
            </a:r>
            <a:r>
              <a:rPr lang="ko-KR" altLang="en-US" sz="1400" dirty="0">
                <a:solidFill>
                  <a:srgbClr val="FF0000"/>
                </a:solidFill>
              </a:rPr>
              <a:t>에 대입시켜서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 닫음</a:t>
            </a:r>
          </a:p>
        </p:txBody>
      </p:sp>
    </p:spTree>
    <p:extLst>
      <p:ext uri="{BB962C8B-B14F-4D97-AF65-F5344CB8AC3E}">
        <p14:creationId xmlns:p14="http://schemas.microsoft.com/office/powerpoint/2010/main" val="2374826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메뉴 처리와 파일 처리가 핵심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492" y="1583795"/>
            <a:ext cx="7474899" cy="487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30915" y="216886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[</a:t>
            </a:r>
            <a:r>
              <a:rPr lang="ko-KR" altLang="en-US" sz="1400" dirty="0">
                <a:solidFill>
                  <a:srgbClr val="FF0000"/>
                </a:solidFill>
              </a:rPr>
              <a:t>파일 열기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메뉴를 선택하면 실행되는 함수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askopenfilename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함수로 파일 선택 후 선택한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ko-KR" altLang="en-US" sz="1400" dirty="0">
                <a:solidFill>
                  <a:srgbClr val="FF0000"/>
                </a:solidFill>
              </a:rPr>
              <a:t>파일명을 </a:t>
            </a:r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함수로 처리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레이블에 이미지 표시</a:t>
            </a:r>
          </a:p>
        </p:txBody>
      </p:sp>
    </p:spTree>
    <p:extLst>
      <p:ext uri="{BB962C8B-B14F-4D97-AF65-F5344CB8AC3E}">
        <p14:creationId xmlns:p14="http://schemas.microsoft.com/office/powerpoint/2010/main" val="638360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메뉴와 대화상자 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6" y="908721"/>
            <a:ext cx="8153905" cy="4280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285910" y="863716"/>
            <a:ext cx="48420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20~22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선택한 </a:t>
            </a:r>
            <a:r>
              <a:rPr lang="en-US" altLang="ko-KR" sz="1400" dirty="0">
                <a:solidFill>
                  <a:srgbClr val="FF0000"/>
                </a:solidFill>
              </a:rPr>
              <a:t>GIF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출력하려고 레이블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에 별도의 매개변수 없이 빈 그림만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24~30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준비하는 메뉴는 앞에서 실습한 내용과 동일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8315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3662" indent="0">
              <a:buNone/>
            </a:pP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818710"/>
            <a:ext cx="8710382" cy="355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052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C7AB72-E0E7-2043-94CB-63236BB2E129}"/>
              </a:ext>
            </a:extLst>
          </p:cNvPr>
          <p:cNvSpPr txBox="1"/>
          <p:nvPr/>
        </p:nvSpPr>
        <p:spPr>
          <a:xfrm>
            <a:off x="3305175" y="3867150"/>
            <a:ext cx="3552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END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688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윈도창</a:t>
            </a:r>
            <a:r>
              <a:rPr lang="ko-KR" altLang="en-US" dirty="0"/>
              <a:t> 조절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16831"/>
            <a:ext cx="8076750" cy="416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240905" y="198884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제목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윈도창의 초기 크기를 </a:t>
            </a:r>
            <a:r>
              <a:rPr lang="en-US" altLang="ko-KR" sz="1400" dirty="0">
                <a:solidFill>
                  <a:srgbClr val="FF0000"/>
                </a:solidFill>
              </a:rPr>
              <a:t>400×100</a:t>
            </a:r>
            <a:r>
              <a:rPr lang="ko-KR" altLang="en-US" sz="1400" dirty="0">
                <a:solidFill>
                  <a:srgbClr val="FF0000"/>
                </a:solidFill>
              </a:rPr>
              <a:t>으로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가로와 세로의 크기가 변경되지 않도록 지정</a:t>
            </a:r>
          </a:p>
        </p:txBody>
      </p:sp>
    </p:spTree>
    <p:extLst>
      <p:ext uri="{BB962C8B-B14F-4D97-AF65-F5344CB8AC3E}">
        <p14:creationId xmlns:p14="http://schemas.microsoft.com/office/powerpoint/2010/main" val="267307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레이블</a:t>
            </a:r>
          </a:p>
          <a:p>
            <a:pPr lvl="1"/>
            <a:r>
              <a:rPr lang="ko-KR" altLang="en-US" dirty="0"/>
              <a:t>레이블</a:t>
            </a:r>
            <a:r>
              <a:rPr lang="en-US" altLang="ko-KR" dirty="0"/>
              <a:t>(Label) : </a:t>
            </a:r>
            <a:r>
              <a:rPr lang="ko-KR" altLang="en-US" dirty="0"/>
              <a:t>문자를 표현할 수 있는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583795"/>
            <a:ext cx="8070555" cy="3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90855" y="185382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Label() </a:t>
            </a:r>
            <a:r>
              <a:rPr lang="ko-KR" altLang="en-US" sz="1400" dirty="0">
                <a:solidFill>
                  <a:srgbClr val="FF0000"/>
                </a:solidFill>
              </a:rPr>
              <a:t>함수가 레이블을 만들어 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pack() </a:t>
            </a:r>
            <a:r>
              <a:rPr lang="ko-KR" altLang="en-US" sz="1400" dirty="0">
                <a:solidFill>
                  <a:srgbClr val="FF0000"/>
                </a:solidFill>
              </a:rPr>
              <a:t>함수로 해당 레이블을 화면에 표시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20825" y="3768172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Font  :</a:t>
            </a:r>
            <a:r>
              <a:rPr lang="ko-KR" altLang="en-US" sz="1400" dirty="0">
                <a:solidFill>
                  <a:srgbClr val="FF0000"/>
                </a:solidFill>
              </a:rPr>
              <a:t> 글꼴 과 크기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Fg</a:t>
            </a:r>
            <a:r>
              <a:rPr lang="en-US" altLang="ko-KR" sz="1400" dirty="0">
                <a:solidFill>
                  <a:srgbClr val="FF0000"/>
                </a:solidFill>
              </a:rPr>
              <a:t> : foreground</a:t>
            </a:r>
            <a:r>
              <a:rPr lang="ko-KR" altLang="en-US" sz="1400" dirty="0">
                <a:solidFill>
                  <a:srgbClr val="FF0000"/>
                </a:solidFill>
              </a:rPr>
              <a:t>의 약어로 </a:t>
            </a:r>
            <a:r>
              <a:rPr lang="ko-KR" altLang="en-US" sz="1400" dirty="0" err="1">
                <a:solidFill>
                  <a:srgbClr val="FF0000"/>
                </a:solidFill>
              </a:rPr>
              <a:t>글자색을</a:t>
            </a:r>
            <a:r>
              <a:rPr lang="ko-KR" altLang="en-US" sz="1400" dirty="0">
                <a:solidFill>
                  <a:srgbClr val="FF0000"/>
                </a:solidFill>
              </a:rPr>
              <a:t>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Bg</a:t>
            </a:r>
            <a:r>
              <a:rPr lang="en-US" altLang="ko-KR" sz="1400" dirty="0">
                <a:solidFill>
                  <a:srgbClr val="FF0000"/>
                </a:solidFill>
              </a:rPr>
              <a:t> : background</a:t>
            </a:r>
            <a:r>
              <a:rPr lang="ko-KR" altLang="en-US" sz="1400" dirty="0">
                <a:solidFill>
                  <a:srgbClr val="FF0000"/>
                </a:solidFill>
              </a:rPr>
              <a:t>의 약어로 배경색을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width</a:t>
            </a:r>
            <a:r>
              <a:rPr lang="ko-KR" altLang="en-US" sz="1400" dirty="0">
                <a:solidFill>
                  <a:srgbClr val="FF0000"/>
                </a:solidFill>
              </a:rPr>
              <a:t>와 </a:t>
            </a:r>
            <a:r>
              <a:rPr lang="en-US" altLang="ko-KR" sz="1400" dirty="0">
                <a:solidFill>
                  <a:srgbClr val="FF0000"/>
                </a:solidFill>
              </a:rPr>
              <a:t>height : </a:t>
            </a:r>
            <a:r>
              <a:rPr lang="ko-KR" altLang="en-US" sz="1400" dirty="0" err="1">
                <a:solidFill>
                  <a:srgbClr val="FF0000"/>
                </a:solidFill>
              </a:rPr>
              <a:t>위젯의</a:t>
            </a:r>
            <a:r>
              <a:rPr lang="ko-KR" altLang="en-US" sz="1400" dirty="0">
                <a:solidFill>
                  <a:srgbClr val="FF0000"/>
                </a:solidFill>
              </a:rPr>
              <a:t> 폭과 높이를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Anchor : </a:t>
            </a:r>
            <a:r>
              <a:rPr lang="ko-KR" altLang="en-US" sz="1400" dirty="0" err="1">
                <a:solidFill>
                  <a:srgbClr val="FF0000"/>
                </a:solidFill>
              </a:rPr>
              <a:t>위젯이</a:t>
            </a:r>
            <a:r>
              <a:rPr lang="ko-KR" altLang="en-US" sz="1400" dirty="0">
                <a:solidFill>
                  <a:srgbClr val="FF0000"/>
                </a:solidFill>
              </a:rPr>
              <a:t> 어느 위치에 자리 잡을지 결정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레이블에 글자 대신 이미지 넣기</a:t>
            </a:r>
            <a:endParaRPr lang="en-US" altLang="ko-KR" dirty="0"/>
          </a:p>
          <a:p>
            <a:pPr lvl="2"/>
            <a:r>
              <a:rPr lang="en-US" altLang="ko-KR" dirty="0" err="1"/>
              <a:t>PhotoImage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GIF </a:t>
            </a:r>
            <a:r>
              <a:rPr lang="ko-KR" altLang="en-US" dirty="0"/>
              <a:t>파일만 지원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JPEG</a:t>
            </a:r>
            <a:r>
              <a:rPr lang="ko-KR" altLang="en-US" dirty="0"/>
              <a:t>나 </a:t>
            </a:r>
            <a:r>
              <a:rPr lang="en-US" altLang="ko-KR" dirty="0"/>
              <a:t>BMP </a:t>
            </a:r>
            <a:r>
              <a:rPr lang="ko-KR" altLang="en-US" dirty="0"/>
              <a:t>등은 지원하지 않음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01" y="1448781"/>
            <a:ext cx="7816095" cy="4995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15980" y="2573905"/>
            <a:ext cx="3690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에서 이미지 파일을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Label()</a:t>
            </a:r>
            <a:r>
              <a:rPr lang="ko-KR" altLang="en-US" sz="1400" dirty="0">
                <a:solidFill>
                  <a:srgbClr val="FF0000"/>
                </a:solidFill>
              </a:rPr>
              <a:t>의 옵션 </a:t>
            </a:r>
            <a:r>
              <a:rPr lang="en-US" altLang="ko-KR" sz="1400" dirty="0">
                <a:solidFill>
                  <a:srgbClr val="FF0000"/>
                </a:solidFill>
              </a:rPr>
              <a:t>image</a:t>
            </a:r>
            <a:r>
              <a:rPr lang="ko-KR" altLang="en-US" sz="1400" dirty="0">
                <a:solidFill>
                  <a:srgbClr val="FF0000"/>
                </a:solidFill>
              </a:rPr>
              <a:t>에서 속성을 지정 </a:t>
            </a:r>
          </a:p>
        </p:txBody>
      </p:sp>
    </p:spTree>
    <p:extLst>
      <p:ext uri="{BB962C8B-B14F-4D97-AF65-F5344CB8AC3E}">
        <p14:creationId xmlns:p14="http://schemas.microsoft.com/office/powerpoint/2010/main" val="182112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 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863716"/>
            <a:ext cx="8190910" cy="3465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85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Section02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버튼</a:t>
            </a:r>
            <a:endParaRPr lang="en-US" altLang="ko-KR" dirty="0"/>
          </a:p>
          <a:p>
            <a:pPr lvl="1"/>
            <a:r>
              <a:rPr lang="ko-KR" altLang="en-US" dirty="0"/>
              <a:t>버튼</a:t>
            </a:r>
            <a:r>
              <a:rPr lang="en-US" altLang="ko-KR" dirty="0"/>
              <a:t>(Button) : </a:t>
            </a:r>
            <a:r>
              <a:rPr lang="ko-KR" altLang="en-US" dirty="0"/>
              <a:t>마우스로 클릭하면 눌리는 효과와 함께 지정한 작업 실행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버튼을 누르면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이 종료되는 코드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1988840"/>
            <a:ext cx="8235915" cy="343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041105" y="3541608"/>
            <a:ext cx="3150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command </a:t>
            </a:r>
            <a:r>
              <a:rPr lang="ko-KR" altLang="en-US" sz="1400" dirty="0">
                <a:solidFill>
                  <a:srgbClr val="FF0000"/>
                </a:solidFill>
              </a:rPr>
              <a:t>옵션에 </a:t>
            </a:r>
            <a:r>
              <a:rPr lang="en-US" altLang="ko-KR" sz="1400" dirty="0">
                <a:solidFill>
                  <a:srgbClr val="FF0000"/>
                </a:solidFill>
              </a:rPr>
              <a:t>quit </a:t>
            </a:r>
            <a:r>
              <a:rPr lang="ko-KR" altLang="en-US" sz="1400" dirty="0">
                <a:solidFill>
                  <a:srgbClr val="FF0000"/>
                </a:solidFill>
              </a:rPr>
              <a:t>명령</a:t>
            </a:r>
          </a:p>
        </p:txBody>
      </p:sp>
    </p:spTree>
    <p:extLst>
      <p:ext uri="{BB962C8B-B14F-4D97-AF65-F5344CB8AC3E}">
        <p14:creationId xmlns:p14="http://schemas.microsoft.com/office/powerpoint/2010/main" val="40630663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1872</Words>
  <Application>Microsoft Office PowerPoint</Application>
  <PresentationFormat>와이드스크린</PresentationFormat>
  <Paragraphs>257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HY견고딕</vt:lpstr>
      <vt:lpstr>HY견명조</vt:lpstr>
      <vt:lpstr>나눔고딕</vt:lpstr>
      <vt:lpstr>맑은 고딕</vt:lpstr>
      <vt:lpstr>Arial</vt:lpstr>
      <vt:lpstr>Verdana</vt:lpstr>
      <vt:lpstr>Wingdings</vt:lpstr>
      <vt:lpstr>Office 테마</vt:lpstr>
      <vt:lpstr>1_Office 테마</vt:lpstr>
      <vt:lpstr>PYTHON PROGRAMMING  Window Programming</vt:lpstr>
      <vt:lpstr>Section01 이 장에서 만들 프로그램</vt:lpstr>
      <vt:lpstr>Section01 이 장에서 만들 프로그램</vt:lpstr>
      <vt:lpstr>Section02 기본 위젯 활용 </vt:lpstr>
      <vt:lpstr>Section02 기본 위젯 활용 </vt:lpstr>
      <vt:lpstr>Section02 기본 위젯 활용 </vt:lpstr>
      <vt:lpstr>Section02 기본 위젯 활용 </vt:lpstr>
      <vt:lpstr>Section02 기본 위젯 활용 </vt:lpstr>
      <vt:lpstr>Section02 기본 위젯 활용 </vt:lpstr>
      <vt:lpstr>Section02 기본 위젯 활용 </vt:lpstr>
      <vt:lpstr>Section02 기본 위젯 활용 </vt:lpstr>
      <vt:lpstr>Section02 기본 위젯 활용 </vt:lpstr>
      <vt:lpstr>Section02 기본 위젯 활용 </vt:lpstr>
      <vt:lpstr>Section03 위젯의 배치와 크기 조절 </vt:lpstr>
      <vt:lpstr>Section03 위젯의 배치와 크기 조절 </vt:lpstr>
      <vt:lpstr>Section03 위젯의 배치와 크기 조절 </vt:lpstr>
      <vt:lpstr>Section03 위젯의 배치와 크기 조절 </vt:lpstr>
      <vt:lpstr>Section03 위젯의 배치와 크기 조절 </vt:lpstr>
      <vt:lpstr>Section03 위젯의 배치와 크기 조절 </vt:lpstr>
      <vt:lpstr>Section03 위젯의 배치와 크기 조절 </vt:lpstr>
      <vt:lpstr>Section03 위젯의 배치와 크기 조절 </vt:lpstr>
      <vt:lpstr>Section03 위젯의 배치와 크기 조절 </vt:lpstr>
      <vt:lpstr>Section03 위젯의 배치와 크기 조절 </vt:lpstr>
      <vt:lpstr>Section03 위젯의 배치와 크기 조절 </vt:lpstr>
      <vt:lpstr>Section03 위젯의 배치와 크기 조절 </vt:lpstr>
      <vt:lpstr>Section03 위젯의 배치와 크기 조절 </vt:lpstr>
      <vt:lpstr>Section03 위젯의 배치와 크기 조절 </vt:lpstr>
      <vt:lpstr>Section04 키보드와 마우스 이벤트 처리 </vt:lpstr>
      <vt:lpstr>Section04 키보드와 마우스 이벤트 처리 </vt:lpstr>
      <vt:lpstr>Section04 키보드와 마우스 이벤트 처리 </vt:lpstr>
      <vt:lpstr>Section04 키보드와 마우스 이벤트 처리 </vt:lpstr>
      <vt:lpstr>Section04 키보드와 마우스 이벤트 처리 </vt:lpstr>
      <vt:lpstr>Section04 키보드와 마우스 이벤트 처리 </vt:lpstr>
      <vt:lpstr>Section04 키보드와 마우스 이벤트 처리 </vt:lpstr>
      <vt:lpstr>Section04 키보드와 마우스 이벤트 처리 </vt:lpstr>
      <vt:lpstr>Section04 키보드와 마우스 이벤트 처리 </vt:lpstr>
      <vt:lpstr>Section04 키보드와 마우스 이벤트 처리 </vt:lpstr>
      <vt:lpstr>Section05 메뉴와 대화상자 </vt:lpstr>
      <vt:lpstr>Section05 메뉴와 대화상자 </vt:lpstr>
      <vt:lpstr>Section05 메뉴와 대화상자 </vt:lpstr>
      <vt:lpstr>Section05 메뉴와 대화상자 </vt:lpstr>
      <vt:lpstr>Section05 메뉴와 대화상자 </vt:lpstr>
      <vt:lpstr>Section05 메뉴와 대화상자 </vt:lpstr>
      <vt:lpstr>Section05 메뉴와 대화상자 </vt:lpstr>
      <vt:lpstr>Section05 메뉴와 대화상자 </vt:lpstr>
      <vt:lpstr>Section05 메뉴와 대화상자 </vt:lpstr>
      <vt:lpstr>Section05 메뉴와 대화상자 </vt:lpstr>
      <vt:lpstr>Section05 메뉴와 대화상자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 (HAEA9225) (2주차)                                  20250312</dc:title>
  <dc:creator>대식 정</dc:creator>
  <cp:lastModifiedBy>대식 정</cp:lastModifiedBy>
  <cp:revision>17</cp:revision>
  <dcterms:created xsi:type="dcterms:W3CDTF">2025-03-11T22:08:46Z</dcterms:created>
  <dcterms:modified xsi:type="dcterms:W3CDTF">2025-05-04T14:00:41Z</dcterms:modified>
</cp:coreProperties>
</file>